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73" r:id="rId7"/>
    <p:sldId id="261" r:id="rId8"/>
    <p:sldId id="262" r:id="rId9"/>
    <p:sldId id="263" r:id="rId10"/>
    <p:sldId id="266" r:id="rId11"/>
    <p:sldId id="274" r:id="rId12"/>
    <p:sldId id="275" r:id="rId13"/>
    <p:sldId id="276" r:id="rId14"/>
    <p:sldId id="291" r:id="rId15"/>
    <p:sldId id="298" r:id="rId16"/>
    <p:sldId id="267" r:id="rId17"/>
    <p:sldId id="277" r:id="rId18"/>
    <p:sldId id="278" r:id="rId19"/>
    <p:sldId id="281" r:id="rId20"/>
    <p:sldId id="279" r:id="rId21"/>
    <p:sldId id="280" r:id="rId22"/>
    <p:sldId id="303" r:id="rId23"/>
    <p:sldId id="304" r:id="rId24"/>
    <p:sldId id="305" r:id="rId25"/>
    <p:sldId id="282" r:id="rId26"/>
    <p:sldId id="283" r:id="rId27"/>
    <p:sldId id="284" r:id="rId28"/>
    <p:sldId id="297" r:id="rId29"/>
    <p:sldId id="299" r:id="rId30"/>
    <p:sldId id="301" r:id="rId31"/>
    <p:sldId id="302" r:id="rId32"/>
    <p:sldId id="270" r:id="rId3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①使用学号和初始密码123456登录；②验证“姓氏”；③绑定手机号；④确认课程。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使用学号或者绑定过该学号的手机号进行登录，点击“确认课程”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新生报到流程：①在智慧树门户（www.zhihuishu.com） 使用学号和初始密码123456登录；②验证 “姓氏”首字 ；③绑定手机号；④确认课程。</a:t>
            </a:r>
            <a:endParaRPr lang="zh-CN" altLang="en-US" dirty="0"/>
          </a:p>
          <a:p>
            <a:pPr lvl="0" eaLnBrk="1" hangingPunct="1"/>
            <a:r>
              <a:rPr lang="zh-CN" altLang="en-US" dirty="0"/>
              <a:t>老生报到流程：在智慧树门户（www.zhihuishu.com）使用学号或者绑定过该学号的手机号进行登录，在“我的学堂”确认课程。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33B3C3B-17EE-457E-B8B4-652F8631A83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184277-C645-42F4-880C-838BCC93909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E73BFB-FD6C-4C9C-81EA-128E103CDE28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898989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898989"/>
              </a:solidFill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fld id="{3508FAC1-3F87-43E2-B9E0-E66CB9F66DE7}" type="slidenum">
              <a:rPr lang="zh-CN" altLang="en-US" smtClean="0">
                <a:solidFill>
                  <a:srgbClr val="898989"/>
                </a:solidFill>
                <a:latin typeface="Calibri" panose="020F0502020204030204" charset="0"/>
                <a:ea typeface="+mn-ea"/>
                <a:cs typeface="+mn-cs"/>
              </a:rPr>
            </a:fld>
            <a:endParaRPr lang="zh-CN" altLang="en-US">
              <a:solidFill>
                <a:srgbClr val="898989"/>
              </a:solidFill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B699AD9-CECE-44D4-88FF-CAB8612998B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B1F00F-5AB0-469B-9AC4-4CB711F3C03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0AB98-F6B1-44F5-B6C5-BDE70AC897E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9A701E6-500D-449D-A4D9-099642E6B10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0955D7-3226-4F78-B5D8-6903A419BCE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568C96-CB6A-4C11-9B05-55698EC094B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262923-9A2D-4BF4-AA74-A412B197AB1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7CF40A-A4F4-4F1D-851B-894CDBBED26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C99708-B2C7-4092-97E0-AC5533246F6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97366" y="6709834"/>
            <a:ext cx="12336780" cy="270933"/>
            <a:chOff x="-115" y="7925"/>
            <a:chExt cx="14571" cy="320"/>
          </a:xfrm>
        </p:grpSpPr>
        <p:sp>
          <p:nvSpPr>
            <p:cNvPr id="7" name="矩形 6"/>
            <p:cNvSpPr/>
            <p:nvPr/>
          </p:nvSpPr>
          <p:spPr>
            <a:xfrm>
              <a:off x="-115" y="7925"/>
              <a:ext cx="3685" cy="321"/>
            </a:xfrm>
            <a:prstGeom prst="rect">
              <a:avLst/>
            </a:prstGeom>
            <a:solidFill>
              <a:srgbClr val="6CB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514" y="7925"/>
              <a:ext cx="3685" cy="321"/>
            </a:xfrm>
            <a:prstGeom prst="rect">
              <a:avLst/>
            </a:prstGeom>
            <a:solidFill>
              <a:srgbClr val="4A8B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143" y="7925"/>
              <a:ext cx="3685" cy="321"/>
            </a:xfrm>
            <a:prstGeom prst="rect">
              <a:avLst/>
            </a:prstGeom>
            <a:solidFill>
              <a:srgbClr val="FE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772" y="7925"/>
              <a:ext cx="3685" cy="321"/>
            </a:xfrm>
            <a:prstGeom prst="rect">
              <a:avLst/>
            </a:prstGeom>
            <a:solidFill>
              <a:srgbClr val="D53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9" name="图片 8" descr="竖排中文logo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26988" y="101601"/>
            <a:ext cx="944033" cy="927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14825" y="3049588"/>
            <a:ext cx="7519988" cy="1328738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智慧树共享课程注册登录流程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rebuchet MS" panose="020B0603020202020204"/>
              <a:sym typeface="+mn-ea"/>
            </a:endParaRPr>
          </a:p>
        </p:txBody>
      </p:sp>
      <p:pic>
        <p:nvPicPr>
          <p:cNvPr id="1433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17537" y="1290638"/>
            <a:ext cx="5988050" cy="5988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/>
          <a:stretch>
            <a:fillRect/>
          </a:stretch>
        </p:blipFill>
        <p:spPr>
          <a:xfrm>
            <a:off x="974317" y="101599"/>
            <a:ext cx="3165231" cy="6633739"/>
          </a:xfrm>
          <a:prstGeom prst="rect">
            <a:avLst/>
          </a:prstGeom>
        </p:spPr>
      </p:pic>
      <p:pic>
        <p:nvPicPr>
          <p:cNvPr id="2" name="图片 1" descr="C:\Users\米雪\Desktop\微信图片_20180821171210.png微信图片_201808211712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2125" y="194310"/>
            <a:ext cx="3489960" cy="6207125"/>
          </a:xfrm>
          <a:prstGeom prst="rect">
            <a:avLst/>
          </a:prstGeom>
        </p:spPr>
      </p:pic>
      <p:sp>
        <p:nvSpPr>
          <p:cNvPr id="3" name=" 135"/>
          <p:cNvSpPr/>
          <p:nvPr/>
        </p:nvSpPr>
        <p:spPr>
          <a:xfrm rot="15480000">
            <a:off x="3162300" y="1610995"/>
            <a:ext cx="2431415" cy="62484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35020" y="3177540"/>
            <a:ext cx="2237105" cy="82994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ym typeface="+mn-ea"/>
              </a:rPr>
              <a:t>在【我的】模块中，点击在线客服，解决问题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09900" y="443230"/>
            <a:ext cx="354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二、电脑端操作流程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454785" y="1019175"/>
            <a:ext cx="759650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---PC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端登录流程：登录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www.zhihuishu.com</a:t>
            </a:r>
            <a:endParaRPr kumimoji="0" lang="en-US" altLang="zh-CN" sz="2000" b="1" kern="1200" cap="none" spc="0" normalizeH="0" baseline="0" noProof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334" y="673417"/>
            <a:ext cx="11403435" cy="61632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1334" y="96658"/>
            <a:ext cx="1036097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二、</a:t>
            </a:r>
            <a:r>
              <a:rPr kumimoji="0" lang="en-US" altLang="zh-CN" sz="2400" b="1" kern="1200" cap="none" spc="0" normalizeH="0" baseline="0" noProof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选课具体操作演示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---PC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端登录流程：登录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www.zhihuishu.com</a:t>
            </a:r>
            <a:endParaRPr kumimoji="0" lang="en-US" altLang="zh-CN" sz="2400" b="1" kern="1200" cap="none" spc="0" normalizeH="0" baseline="0" noProof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8690"/>
            <a:ext cx="12192000" cy="6580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18130" y="462280"/>
            <a:ext cx="759650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---PC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端登录流程：登录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www.zhihuishu.com</a:t>
            </a:r>
            <a:endParaRPr kumimoji="0" lang="en-US" altLang="zh-CN" sz="2000" b="1" kern="1200" cap="none" spc="0" normalizeH="0" baseline="0" noProof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699" name="文本框 20"/>
          <p:cNvSpPr txBox="1"/>
          <p:nvPr/>
        </p:nvSpPr>
        <p:spPr>
          <a:xfrm>
            <a:off x="316865" y="1327150"/>
            <a:ext cx="25012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、首次注册的学生</a:t>
            </a:r>
            <a:endParaRPr lang="zh-CN" altLang="en-US" sz="20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0" name="文本框 6"/>
          <p:cNvSpPr txBox="1"/>
          <p:nvPr/>
        </p:nvSpPr>
        <p:spPr>
          <a:xfrm>
            <a:off x="6153785" y="1327150"/>
            <a:ext cx="40493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、已经注册过的学生</a:t>
            </a:r>
            <a:endParaRPr lang="zh-CN" altLang="en-US" sz="2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3188" y="4665663"/>
            <a:ext cx="1757362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初始密码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123456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QQ截图201706151926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0" y="2070100"/>
            <a:ext cx="4075113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 14"/>
          <p:cNvSpPr/>
          <p:nvPr/>
        </p:nvSpPr>
        <p:spPr>
          <a:xfrm>
            <a:off x="1635125" y="4265613"/>
            <a:ext cx="1350963" cy="40481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6050" y="3151188"/>
            <a:ext cx="552450" cy="3317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 descr="QQ截图201706151926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213" y="2070100"/>
            <a:ext cx="4354512" cy="393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8953500" y="3284538"/>
            <a:ext cx="552450" cy="28733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26600" y="3273425"/>
            <a:ext cx="387350" cy="28733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91113" y="4711700"/>
            <a:ext cx="158432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点击学号登录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 19"/>
          <p:cNvSpPr/>
          <p:nvPr/>
        </p:nvSpPr>
        <p:spPr>
          <a:xfrm rot="13546402">
            <a:off x="4282281" y="3939381"/>
            <a:ext cx="1619250" cy="3794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28238" y="4841875"/>
            <a:ext cx="1838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可通过手机号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或学号登录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 19"/>
          <p:cNvSpPr/>
          <p:nvPr/>
        </p:nvSpPr>
        <p:spPr>
          <a:xfrm rot="13466140">
            <a:off x="9526588" y="4084638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46463" y="163353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Step1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 descr="C:\Users\Administrator\Desktop\111.jpg1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4675" y="1283335"/>
            <a:ext cx="9774555" cy="47745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38470" y="5224071"/>
            <a:ext cx="1773215" cy="6680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470104" y="3870721"/>
            <a:ext cx="2195651" cy="55308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点击“确认课程”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长方形 792"/>
          <p:cNvSpPr>
            <a:spLocks noChangeArrowheads="1"/>
          </p:cNvSpPr>
          <p:nvPr/>
        </p:nvSpPr>
        <p:spPr bwMode="auto">
          <a:xfrm>
            <a:off x="574675" y="348615"/>
            <a:ext cx="9236710" cy="801370"/>
          </a:xfrm>
          <a:prstGeom prst="rect">
            <a:avLst/>
          </a:prstGeom>
          <a:solidFill>
            <a:srgbClr val="6FBFB2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自动跳转至确认课程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792"/>
          <p:cNvSpPr>
            <a:spLocks noChangeArrowheads="1"/>
          </p:cNvSpPr>
          <p:nvPr/>
        </p:nvSpPr>
        <p:spPr bwMode="auto">
          <a:xfrm>
            <a:off x="574675" y="348519"/>
            <a:ext cx="8434153" cy="801687"/>
          </a:xfrm>
          <a:prstGeom prst="rect">
            <a:avLst/>
          </a:prstGeom>
          <a:solidFill>
            <a:srgbClr val="6FBFB2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查看</a:t>
            </a:r>
            <a:r>
              <a:rPr lang="en-US" altLang="zh-CN" sz="3200" b="1" dirty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3200" b="1" dirty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课程表</a:t>
            </a:r>
            <a:r>
              <a:rPr lang="en-US" altLang="zh-CN" sz="3200" b="1" dirty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4" y="1480450"/>
            <a:ext cx="7788835" cy="477722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2007" y="5637475"/>
            <a:ext cx="1280160" cy="413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28151" y="2924681"/>
            <a:ext cx="2726311" cy="147732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了解课程的教学计划，即课程的学习安排，全面掌握学习进度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89932" y="5338884"/>
            <a:ext cx="7110012" cy="55399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老师会在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通知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】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中发布课程的相关通知，请同学们及时查看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长方形 792"/>
          <p:cNvSpPr>
            <a:spLocks noChangeArrowheads="1"/>
          </p:cNvSpPr>
          <p:nvPr/>
        </p:nvSpPr>
        <p:spPr bwMode="auto">
          <a:xfrm>
            <a:off x="574675" y="348519"/>
            <a:ext cx="8434153" cy="801687"/>
          </a:xfrm>
          <a:prstGeom prst="rect">
            <a:avLst/>
          </a:prstGeom>
          <a:solidFill>
            <a:srgbClr val="6FBFB2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查看通知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9" y="1599744"/>
            <a:ext cx="7029450" cy="31337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87826" y="2520563"/>
            <a:ext cx="1478943" cy="646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153771" y="3450864"/>
            <a:ext cx="1000539" cy="5758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792"/>
          <p:cNvSpPr>
            <a:spLocks noChangeArrowheads="1"/>
          </p:cNvSpPr>
          <p:nvPr/>
        </p:nvSpPr>
        <p:spPr bwMode="auto">
          <a:xfrm>
            <a:off x="0" y="115987"/>
            <a:ext cx="8434153" cy="801687"/>
          </a:xfrm>
          <a:prstGeom prst="rect">
            <a:avLst/>
          </a:prstGeom>
          <a:solidFill>
            <a:srgbClr val="6FBFB2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学习进度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" y="1674436"/>
            <a:ext cx="6657975" cy="34861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15113" y="2741994"/>
            <a:ext cx="1892410" cy="922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2202" y="1397718"/>
            <a:ext cx="3331596" cy="10156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可看到自己的学习进度，也可看到应达到的标准进度。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36413" y="4212899"/>
            <a:ext cx="4994275" cy="206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视频不可拖动或加速观看，否则系统将无法记录观看进度或影响成绩；某些章节会跳出弹题框，作答后才可以继续观看视频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911244" y="3008907"/>
            <a:ext cx="4994275" cy="1048172"/>
            <a:chOff x="408844" y="3650365"/>
            <a:chExt cx="4994275" cy="1048172"/>
          </a:xfrm>
        </p:grpSpPr>
        <p:sp>
          <p:nvSpPr>
            <p:cNvPr id="10" name="文本框 9"/>
            <p:cNvSpPr txBox="1"/>
            <p:nvPr/>
          </p:nvSpPr>
          <p:spPr>
            <a:xfrm>
              <a:off x="408844" y="3650365"/>
              <a:ext cx="4994275" cy="104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sz="2200" dirty="0">
                  <a:latin typeface="微软雅黑" panose="020B0503020204020204" charset="-122"/>
                  <a:ea typeface="微软雅黑" panose="020B0503020204020204" charset="-122"/>
                </a:rPr>
                <a:t>只有图标变成       才会视为完成观看，得到分数。</a:t>
              </a:r>
              <a:endParaRPr lang="zh-CN" altLang="en-US" sz="2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5606" y="3746949"/>
              <a:ext cx="460375" cy="523875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6942214" y="1089749"/>
            <a:ext cx="5182674" cy="206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进入学生端后，点击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开始学习/继续学习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即可开始进阶式教程的学习，每个章节的课程视频课可重复观看，学透知识点。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588000"/>
            <a:ext cx="11387019" cy="3405420"/>
          </a:xfrm>
          <a:prstGeom prst="rect">
            <a:avLst/>
          </a:prstGeom>
        </p:spPr>
      </p:pic>
      <p:sp>
        <p:nvSpPr>
          <p:cNvPr id="4" name="长方形 792"/>
          <p:cNvSpPr>
            <a:spLocks noChangeArrowheads="1"/>
          </p:cNvSpPr>
          <p:nvPr/>
        </p:nvSpPr>
        <p:spPr bwMode="auto">
          <a:xfrm>
            <a:off x="574675" y="348519"/>
            <a:ext cx="8434153" cy="801687"/>
          </a:xfrm>
          <a:prstGeom prst="rect">
            <a:avLst/>
          </a:prstGeom>
          <a:solidFill>
            <a:srgbClr val="6FBFB2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作业考试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8901" y="5431214"/>
            <a:ext cx="7402664" cy="499624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在线按时完成每个章节的作业和考试，作为成绩的重要组成部分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32048" y="650995"/>
            <a:ext cx="332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见面课（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20520" y="1378047"/>
            <a:ext cx="8950960" cy="328104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693936" y="4989966"/>
            <a:ext cx="8804129" cy="430887"/>
            <a:chOff x="1350498" y="4989966"/>
            <a:chExt cx="8804129" cy="430887"/>
          </a:xfrm>
        </p:grpSpPr>
        <p:sp>
          <p:nvSpPr>
            <p:cNvPr id="7" name="文本框 6"/>
            <p:cNvSpPr txBox="1"/>
            <p:nvPr/>
          </p:nvSpPr>
          <p:spPr>
            <a:xfrm>
              <a:off x="1767352" y="4989966"/>
              <a:ext cx="83872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200" dirty="0">
                  <a:latin typeface="微软雅黑" panose="020B0503020204020204" charset="-122"/>
                  <a:ea typeface="微软雅黑" panose="020B0503020204020204" charset="-122"/>
                </a:rPr>
                <a:t>点击</a:t>
              </a:r>
              <a:r>
                <a:rPr lang="en-US" altLang="zh-CN" sz="2200" dirty="0">
                  <a:latin typeface="微软雅黑" panose="020B0503020204020204" charset="-122"/>
                  <a:ea typeface="微软雅黑" panose="020B0503020204020204" charset="-122"/>
                </a:rPr>
                <a:t>“</a:t>
              </a:r>
              <a:r>
                <a:rPr lang="zh-CN" altLang="en-US" sz="2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见面课</a:t>
              </a:r>
              <a:r>
                <a:rPr lang="en-US" altLang="zh-CN" sz="2200" dirty="0">
                  <a:latin typeface="微软雅黑" panose="020B0503020204020204" charset="-122"/>
                  <a:ea typeface="微软雅黑" panose="020B0503020204020204" charset="-122"/>
                </a:rPr>
                <a:t>”</a:t>
              </a:r>
              <a:r>
                <a:rPr lang="zh-CN" altLang="en-US" sz="2200" dirty="0">
                  <a:latin typeface="微软雅黑" panose="020B0503020204020204" charset="-122"/>
                  <a:ea typeface="微软雅黑" panose="020B0503020204020204" charset="-122"/>
                </a:rPr>
                <a:t>可以查看每次见面课的直播时间，及时观看或回放</a:t>
              </a:r>
              <a:r>
                <a:rPr lang="zh-CN" altLang="zh-CN" sz="22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zh-CN" sz="2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350498" y="5070398"/>
              <a:ext cx="270022" cy="27002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17334" y="5751728"/>
            <a:ext cx="8882380" cy="430887"/>
            <a:chOff x="1350498" y="5751728"/>
            <a:chExt cx="9220982" cy="430887"/>
          </a:xfrm>
        </p:grpSpPr>
        <p:sp>
          <p:nvSpPr>
            <p:cNvPr id="8" name="文本框 7"/>
            <p:cNvSpPr txBox="1"/>
            <p:nvPr/>
          </p:nvSpPr>
          <p:spPr>
            <a:xfrm>
              <a:off x="1620520" y="5751728"/>
              <a:ext cx="89509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200" dirty="0">
                  <a:latin typeface="微软雅黑" panose="020B0503020204020204" charset="-122"/>
                  <a:ea typeface="微软雅黑" panose="020B0503020204020204" charset="-122"/>
                </a:rPr>
                <a:t>见面课是成绩的重要组成部分之一</a:t>
              </a:r>
              <a:r>
                <a:rPr lang="zh-CN" altLang="zh-CN" sz="22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，需要在</a:t>
              </a:r>
              <a:r>
                <a:rPr lang="zh-CN" altLang="zh-CN" sz="2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期末考试前</a:t>
              </a:r>
              <a:r>
                <a:rPr lang="zh-CN" altLang="zh-CN" sz="22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完成观看学习</a:t>
              </a:r>
              <a:r>
                <a:rPr lang="zh-CN" altLang="en-US" sz="22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zh-CN" altLang="zh-CN" sz="2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350498" y="5832160"/>
              <a:ext cx="270022" cy="27002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4"/>
          <p:cNvSpPr txBox="1"/>
          <p:nvPr/>
        </p:nvSpPr>
        <p:spPr>
          <a:xfrm>
            <a:off x="1932940" y="1769110"/>
            <a:ext cx="8485188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一、手机端操作流程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二、电脑端操作流程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5913" y="423863"/>
            <a:ext cx="1512888" cy="48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zh-CN" altLang="en-US" sz="2400" kern="1200" cap="none" spc="0" normalizeH="0" baseline="0" noProof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96720" y="1387475"/>
            <a:ext cx="8798560" cy="2588260"/>
          </a:xfrm>
          <a:prstGeom prst="rect">
            <a:avLst/>
          </a:prstGeom>
        </p:spPr>
      </p:pic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2152776" y="5060890"/>
            <a:ext cx="9549988" cy="576961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期末考试一旦开始，观看视频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、章节测试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52776" y="45085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作业考试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拖至最后可查看期末考试。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200" dirty="0"/>
          </a:p>
        </p:txBody>
      </p:sp>
      <p:sp>
        <p:nvSpPr>
          <p:cNvPr id="9" name="椭圆 8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791016" y="5251787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25083" y="1989138"/>
            <a:ext cx="12755221" cy="2070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42160" y="4508500"/>
            <a:ext cx="810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考试开放时间内，点开试卷必须在规定时间之内完成作答。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3543" y="2239841"/>
            <a:ext cx="8844915" cy="158305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439240"/>
            <a:ext cx="8092247" cy="4176643"/>
          </a:xfrm>
          <a:prstGeom prst="rect">
            <a:avLst/>
          </a:prstGeom>
        </p:spPr>
      </p:pic>
      <p:sp>
        <p:nvSpPr>
          <p:cNvPr id="3" name="长方形 792"/>
          <p:cNvSpPr>
            <a:spLocks noChangeArrowheads="1"/>
          </p:cNvSpPr>
          <p:nvPr/>
        </p:nvSpPr>
        <p:spPr bwMode="auto">
          <a:xfrm>
            <a:off x="574675" y="348519"/>
            <a:ext cx="8434153" cy="801687"/>
          </a:xfrm>
          <a:prstGeom prst="rect">
            <a:avLst/>
          </a:prstGeom>
          <a:solidFill>
            <a:srgbClr val="6FBFB2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考核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2506" y="4015409"/>
            <a:ext cx="556590" cy="516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stCxn id="6" idx="3"/>
          </p:cNvCxnSpPr>
          <p:nvPr/>
        </p:nvCxnSpPr>
        <p:spPr>
          <a:xfrm>
            <a:off x="6679096" y="4273826"/>
            <a:ext cx="2520563" cy="141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223512" y="3765994"/>
            <a:ext cx="1757239" cy="10156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查看课程具体考核办法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96501" y="4532242"/>
            <a:ext cx="1415332" cy="5645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长方形 792"/>
          <p:cNvSpPr>
            <a:spLocks noChangeArrowheads="1"/>
          </p:cNvSpPr>
          <p:nvPr/>
        </p:nvSpPr>
        <p:spPr bwMode="auto">
          <a:xfrm>
            <a:off x="574675" y="348519"/>
            <a:ext cx="8434153" cy="801687"/>
          </a:xfrm>
          <a:prstGeom prst="rect">
            <a:avLst/>
          </a:prstGeom>
          <a:solidFill>
            <a:srgbClr val="6FBFB2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怎么样解决学习过程中的问题？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558456"/>
            <a:ext cx="5409116" cy="2895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07" y="1356076"/>
            <a:ext cx="3381955" cy="44086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78449" y="2878372"/>
            <a:ext cx="715617" cy="1733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62623" y="2504661"/>
            <a:ext cx="2703444" cy="3188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93251" y="5077959"/>
            <a:ext cx="5772648" cy="55399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点开页面右侧的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在线客服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】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，向平台反馈问题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问题.png问题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4675" y="1404938"/>
            <a:ext cx="10058400" cy="4720590"/>
          </a:xfrm>
          <a:prstGeom prst="rect">
            <a:avLst/>
          </a:prstGeom>
        </p:spPr>
      </p:pic>
      <p:sp>
        <p:nvSpPr>
          <p:cNvPr id="2" name="长方形 792"/>
          <p:cNvSpPr>
            <a:spLocks noChangeArrowheads="1"/>
          </p:cNvSpPr>
          <p:nvPr/>
        </p:nvSpPr>
        <p:spPr bwMode="auto">
          <a:xfrm>
            <a:off x="574675" y="348519"/>
            <a:ext cx="8434153" cy="801687"/>
          </a:xfrm>
          <a:prstGeom prst="rect">
            <a:avLst/>
          </a:prstGeom>
          <a:solidFill>
            <a:srgbClr val="6FBFB2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怎么样解决学习过程中的问题？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 19"/>
          <p:cNvSpPr/>
          <p:nvPr/>
        </p:nvSpPr>
        <p:spPr>
          <a:xfrm rot="17906140">
            <a:off x="1584643" y="5613718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57891" y="4089264"/>
            <a:ext cx="5772648" cy="55308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点这个小人头，才会转到人工客服哦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~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3650" y="4642485"/>
            <a:ext cx="549910" cy="436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666750"/>
            <a:ext cx="12192000" cy="3967163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0" y="3300413"/>
            <a:ext cx="12192000" cy="0"/>
          </a:xfrm>
          <a:prstGeom prst="line">
            <a:avLst/>
          </a:prstGeom>
          <a:ln w="63500">
            <a:solidFill>
              <a:srgbClr val="763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189164" y="2951957"/>
            <a:ext cx="696912" cy="696912"/>
            <a:chOff x="2189164" y="2951957"/>
            <a:chExt cx="696912" cy="696912"/>
          </a:xfrm>
        </p:grpSpPr>
        <p:sp>
          <p:nvSpPr>
            <p:cNvPr id="2" name="椭圆 1"/>
            <p:cNvSpPr/>
            <p:nvPr/>
          </p:nvSpPr>
          <p:spPr>
            <a:xfrm>
              <a:off x="2189164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255839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35256" y="2952592"/>
            <a:ext cx="696912" cy="696912"/>
            <a:chOff x="5475288" y="2951957"/>
            <a:chExt cx="696912" cy="696912"/>
          </a:xfrm>
        </p:grpSpPr>
        <p:sp>
          <p:nvSpPr>
            <p:cNvPr id="3" name="椭圆 2"/>
            <p:cNvSpPr/>
            <p:nvPr/>
          </p:nvSpPr>
          <p:spPr>
            <a:xfrm>
              <a:off x="5475288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541963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05336" y="3766492"/>
            <a:ext cx="2359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在线学习时间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04455" y="3766185"/>
            <a:ext cx="35902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在线期末考试时间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1525" y="4452044"/>
            <a:ext cx="3532188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21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00:00:00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29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23:59:59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04455" y="4451985"/>
            <a:ext cx="359029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00:00:00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23:59:59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76800" y="16240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时间说明</a:t>
            </a:r>
            <a:endParaRPr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703820" y="511819"/>
            <a:ext cx="179832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8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316481" y="511819"/>
            <a:ext cx="179832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8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31838" y="1032623"/>
            <a:ext cx="1068863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本次课程没有补考！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64920" y="1241848"/>
            <a:ext cx="6096000" cy="40353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期末考考试时间开始前一定完成学习视频</a:t>
            </a:r>
            <a:endParaRPr lang="en-US" altLang="zh-CN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的观看及章测试，否则不再计入成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绩！！！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32229" y="-311594"/>
            <a:ext cx="12729029" cy="4508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168124" y="650995"/>
            <a:ext cx="185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成绩构成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39469" y="1365130"/>
            <a:ext cx="2227264" cy="22272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1237377" y="1940152"/>
            <a:ext cx="14314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总成绩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100%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48315" y="1763752"/>
            <a:ext cx="1326796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3485198" y="3244476"/>
            <a:ext cx="2817495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在线学习包含在线视频的观看及每个章节的章节测试。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35763" y="1763752"/>
            <a:ext cx="1325562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6545263" y="3244476"/>
            <a:ext cx="2345372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根据老师通知参加对应见面课获取成绩。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7"/>
          <p:cNvSpPr txBox="1">
            <a:spLocks noChangeArrowheads="1"/>
          </p:cNvSpPr>
          <p:nvPr/>
        </p:nvSpPr>
        <p:spPr bwMode="auto">
          <a:xfrm>
            <a:off x="6763703" y="2227619"/>
            <a:ext cx="12700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见面课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323388" y="1763752"/>
            <a:ext cx="1325562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35"/>
          <p:cNvSpPr txBox="1">
            <a:spLocks noChangeArrowheads="1"/>
          </p:cNvSpPr>
          <p:nvPr/>
        </p:nvSpPr>
        <p:spPr bwMode="auto">
          <a:xfrm>
            <a:off x="9133205" y="3260057"/>
            <a:ext cx="2008188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期末考试需在规定的时间内完成。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36"/>
          <p:cNvSpPr txBox="1">
            <a:spLocks noChangeArrowheads="1"/>
          </p:cNvSpPr>
          <p:nvPr/>
        </p:nvSpPr>
        <p:spPr bwMode="auto">
          <a:xfrm>
            <a:off x="9351328" y="2227619"/>
            <a:ext cx="12700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期末考试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等于号 1"/>
          <p:cNvSpPr/>
          <p:nvPr/>
        </p:nvSpPr>
        <p:spPr>
          <a:xfrm>
            <a:off x="3283585" y="2375574"/>
            <a:ext cx="494030" cy="386715"/>
          </a:xfrm>
          <a:prstGeom prst="mathEqual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177665" y="2226984"/>
            <a:ext cx="126841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在线学习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加号 14"/>
          <p:cNvSpPr/>
          <p:nvPr/>
        </p:nvSpPr>
        <p:spPr>
          <a:xfrm>
            <a:off x="5926455" y="2392084"/>
            <a:ext cx="395605" cy="386715"/>
          </a:xfrm>
          <a:prstGeom prst="mathPlus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加号 15"/>
          <p:cNvSpPr/>
          <p:nvPr/>
        </p:nvSpPr>
        <p:spPr>
          <a:xfrm>
            <a:off x="8495030" y="2346999"/>
            <a:ext cx="395605" cy="386715"/>
          </a:xfrm>
          <a:prstGeom prst="mathPlus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29737" y="4571146"/>
            <a:ext cx="11030426" cy="2047875"/>
            <a:chOff x="698500" y="4524854"/>
            <a:chExt cx="11030426" cy="2047875"/>
          </a:xfrm>
        </p:grpSpPr>
        <p:sp>
          <p:nvSpPr>
            <p:cNvPr id="18" name="文本框 17"/>
            <p:cNvSpPr txBox="1"/>
            <p:nvPr/>
          </p:nvSpPr>
          <p:spPr>
            <a:xfrm>
              <a:off x="698500" y="4668047"/>
              <a:ext cx="779653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提示：每门课程的成绩比例都不一致，具体比例：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"/>
              </a:pP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Web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端可点击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“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我的学堂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”-“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成绩评定标准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”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进行查看；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"/>
              </a:pP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App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端可点击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“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成绩分析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”-“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成绩规则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”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进行查看。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243411" y="4524854"/>
              <a:ext cx="3485515" cy="2047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0" y="1292751"/>
            <a:ext cx="11008322" cy="406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>
                <a:alpha val="100000"/>
              </a:srgbClr>
            </a:gs>
            <a:gs pos="74001">
              <a:srgbClr val="B0C6E1">
                <a:alpha val="100000"/>
              </a:srgbClr>
            </a:gs>
            <a:gs pos="83000">
              <a:srgbClr val="B0C6E1">
                <a:alpha val="100000"/>
              </a:srgbClr>
            </a:gs>
            <a:gs pos="100000">
              <a:srgbClr val="CAD9EB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1550" y="1273175"/>
            <a:ext cx="9990138" cy="359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60120" y="1446530"/>
            <a:ext cx="85388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扫描二维码，下载</a:t>
            </a:r>
            <a:r>
              <a:rPr kumimoji="0" lang="en-US" altLang="zh-CN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”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知到</a:t>
            </a: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“</a:t>
            </a:r>
            <a:r>
              <a:rPr kumimoji="0" lang="en-US" altLang="zh-CN" sz="2400" b="1" kern="1200" cap="none" spc="0" normalizeH="0" baseline="0" noProof="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APP</a:t>
            </a:r>
            <a:endParaRPr kumimoji="0" lang="zh-CN" altLang="en-US" sz="2400" b="1" kern="1200" cap="none" spc="0" normalizeH="0" baseline="0" noProof="0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C:\Users\Administrator\Desktop\111.png1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43655" y="2366010"/>
            <a:ext cx="3169285" cy="3880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09900" y="443230"/>
            <a:ext cx="354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一、手机端操作流程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:\Users\米雪\Desktop\微信图片_20180821171517.png微信图片_201808211715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83594" y="1500188"/>
            <a:ext cx="2778125" cy="494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886075" y="452755"/>
            <a:ext cx="802005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选课具体操作演示</a:t>
            </a: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端</a:t>
            </a:r>
            <a:r>
              <a:rPr kumimoji="0" lang="zh-CN" altLang="en-US" sz="20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登录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流程（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首次注册的学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kumimoji="0" lang="zh-CN" altLang="en-US" sz="2000" b="1" kern="1200" cap="none" spc="0" normalizeH="0" baseline="0" noProof="0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23050" y="6080125"/>
            <a:ext cx="546100" cy="56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" y="169703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Step1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29343" y="2901315"/>
            <a:ext cx="735013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325" y="4467860"/>
            <a:ext cx="15684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初始密码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123456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 14"/>
          <p:cNvSpPr/>
          <p:nvPr/>
        </p:nvSpPr>
        <p:spPr>
          <a:xfrm>
            <a:off x="1314768" y="4399915"/>
            <a:ext cx="1155700" cy="33813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5" name=" 135"/>
          <p:cNvSpPr/>
          <p:nvPr/>
        </p:nvSpPr>
        <p:spPr>
          <a:xfrm rot="3060000">
            <a:off x="3860165" y="3011805"/>
            <a:ext cx="3157855" cy="38925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QQ截图20170615173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3" y="1443038"/>
            <a:ext cx="2879725" cy="484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7116763" y="1863725"/>
            <a:ext cx="2738438" cy="401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 135"/>
          <p:cNvSpPr/>
          <p:nvPr/>
        </p:nvSpPr>
        <p:spPr>
          <a:xfrm rot="13026156" flipV="1">
            <a:off x="9872345" y="2232978"/>
            <a:ext cx="831850" cy="33337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99395" y="2628900"/>
            <a:ext cx="15684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使用手机键盘自带的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搜索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97095" y="4408805"/>
            <a:ext cx="4270375" cy="83099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ym typeface="+mn-ea"/>
              </a:rPr>
              <a:t>切记！！！不要填错自己的姓名和学</a:t>
            </a:r>
            <a:r>
              <a:rPr lang="zh-CN" altLang="en-US" sz="1600" b="1" dirty="0" smtClean="0">
                <a:sym typeface="+mn-ea"/>
              </a:rPr>
              <a:t>号！</a:t>
            </a:r>
            <a:r>
              <a:rPr lang="zh-CN" altLang="en-US" sz="1600" b="1" dirty="0">
                <a:sym typeface="+mn-ea"/>
              </a:rPr>
              <a:t>如果发现问题，请及时联系【在线客服】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25913" y="1630045"/>
            <a:ext cx="735013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4038" y="1709738"/>
            <a:ext cx="2714625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623050" y="6080125"/>
            <a:ext cx="546100" cy="56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40038" y="1389063"/>
            <a:ext cx="1017587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Step2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651750" y="1389063"/>
            <a:ext cx="1019175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Step3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7063" y="3582988"/>
            <a:ext cx="1487487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验证“姓氏”首字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 19"/>
          <p:cNvSpPr/>
          <p:nvPr/>
        </p:nvSpPr>
        <p:spPr>
          <a:xfrm>
            <a:off x="1755775" y="37369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24688" y="3832225"/>
            <a:ext cx="2439988" cy="320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 19"/>
          <p:cNvSpPr/>
          <p:nvPr/>
        </p:nvSpPr>
        <p:spPr>
          <a:xfrm rot="13975315">
            <a:off x="9022556" y="4523581"/>
            <a:ext cx="1123950" cy="29686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15463" y="5191125"/>
            <a:ext cx="14890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绑定手机号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40355" y="474345"/>
            <a:ext cx="802005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端登录流程（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首次注册的学生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kumimoji="0" lang="zh-CN" altLang="en-US" sz="2000" b="1" kern="1200" cap="none" spc="0" normalizeH="0" baseline="0" noProof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" b="5062"/>
          <a:stretch>
            <a:fillRect/>
          </a:stretch>
        </p:blipFill>
        <p:spPr>
          <a:xfrm>
            <a:off x="3549981" y="1680880"/>
            <a:ext cx="2611938" cy="517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" b="5308"/>
          <a:stretch>
            <a:fillRect/>
          </a:stretch>
        </p:blipFill>
        <p:spPr>
          <a:xfrm>
            <a:off x="7169543" y="868227"/>
            <a:ext cx="3042464" cy="5989773"/>
          </a:xfrm>
          <a:prstGeom prst="rect">
            <a:avLst/>
          </a:prstGeom>
        </p:spPr>
      </p:pic>
      <p:pic>
        <p:nvPicPr>
          <p:cNvPr id="4" name="图片 3" descr="QQ截图201706151818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784350"/>
            <a:ext cx="2881313" cy="493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287338" y="2780642"/>
            <a:ext cx="1017587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Step4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38350" y="3589338"/>
            <a:ext cx="2765425" cy="8064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17457" y="3208338"/>
            <a:ext cx="1757363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59920" y="2621099"/>
            <a:ext cx="1017588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Step5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3213100"/>
            <a:ext cx="183673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修改初始密码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 19"/>
          <p:cNvSpPr/>
          <p:nvPr/>
        </p:nvSpPr>
        <p:spPr>
          <a:xfrm rot="1713870">
            <a:off x="717550" y="36099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06125" y="3057594"/>
            <a:ext cx="183832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确认课程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9"/>
          <p:cNvSpPr/>
          <p:nvPr/>
        </p:nvSpPr>
        <p:spPr>
          <a:xfrm rot="9789166">
            <a:off x="9770121" y="3391729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 19"/>
          <p:cNvSpPr/>
          <p:nvPr/>
        </p:nvSpPr>
        <p:spPr>
          <a:xfrm>
            <a:off x="5459413" y="3833813"/>
            <a:ext cx="1363663" cy="3175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6075" y="452755"/>
            <a:ext cx="802005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端登录流程（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首次注册的学生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kumimoji="0" lang="zh-CN" altLang="en-US" sz="2000" b="1" kern="1200" cap="none" spc="0" normalizeH="0" baseline="0" noProof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 b="4568"/>
          <a:stretch>
            <a:fillRect/>
          </a:stretch>
        </p:blipFill>
        <p:spPr>
          <a:xfrm>
            <a:off x="6755383" y="1616075"/>
            <a:ext cx="2619885" cy="5241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88" y="1831975"/>
            <a:ext cx="2752725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930525" y="452755"/>
            <a:ext cx="76581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选课具体操作演示</a:t>
            </a: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端登录流程（</a:t>
            </a:r>
            <a:r>
              <a:rPr kumimoji="0" lang="zh-CN" altLang="en-US" sz="2000" kern="1200" cap="none" spc="0" normalizeH="0" baseline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已经注册过的学生</a:t>
            </a:r>
            <a:r>
              <a:rPr kumimoji="0" lang="zh-CN" altLang="en-US" sz="20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kumimoji="0" lang="zh-CN" altLang="en-US" sz="2000" b="1" kern="1200" cap="none" spc="0" normalizeH="0" baseline="0" noProof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19400" y="129698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Step1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81913" y="129698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Step2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51088" y="3055938"/>
            <a:ext cx="706438" cy="3429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90639" y="3665537"/>
            <a:ext cx="1697038" cy="63023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9038" y="3071813"/>
            <a:ext cx="685800" cy="3095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2925" y="4433888"/>
            <a:ext cx="18383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可通过手机号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或学号登录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 19"/>
          <p:cNvSpPr/>
          <p:nvPr/>
        </p:nvSpPr>
        <p:spPr>
          <a:xfrm rot="19094262">
            <a:off x="869950" y="3717925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82560" y="3398838"/>
            <a:ext cx="1836738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确认课程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 19"/>
          <p:cNvSpPr/>
          <p:nvPr/>
        </p:nvSpPr>
        <p:spPr>
          <a:xfrm rot="9789166">
            <a:off x="9031349" y="3642256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 19"/>
          <p:cNvSpPr/>
          <p:nvPr/>
        </p:nvSpPr>
        <p:spPr>
          <a:xfrm>
            <a:off x="4957763" y="3857625"/>
            <a:ext cx="1554163" cy="3175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60"/>
          <a:stretch>
            <a:fillRect/>
          </a:stretch>
        </p:blipFill>
        <p:spPr>
          <a:xfrm>
            <a:off x="4882612" y="-464784"/>
            <a:ext cx="3098329" cy="7435354"/>
          </a:xfrm>
          <a:prstGeom prst="rect">
            <a:avLst/>
          </a:prstGeom>
        </p:spPr>
      </p:pic>
      <p:sp>
        <p:nvSpPr>
          <p:cNvPr id="135" name=" 135"/>
          <p:cNvSpPr/>
          <p:nvPr/>
        </p:nvSpPr>
        <p:spPr>
          <a:xfrm rot="2100000">
            <a:off x="3836669" y="4622670"/>
            <a:ext cx="1637665" cy="39751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 135"/>
          <p:cNvSpPr/>
          <p:nvPr/>
        </p:nvSpPr>
        <p:spPr>
          <a:xfrm rot="11922607">
            <a:off x="7154090" y="5040470"/>
            <a:ext cx="1504950" cy="388938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 135"/>
          <p:cNvSpPr/>
          <p:nvPr/>
        </p:nvSpPr>
        <p:spPr>
          <a:xfrm rot="2001969">
            <a:off x="4219762" y="5257738"/>
            <a:ext cx="1080887" cy="388938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7922" y="2988622"/>
            <a:ext cx="3783964" cy="1200329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dirty="0">
                <a:cs typeface="+mn-cs"/>
              </a:rPr>
              <a:t>点击【成绩分析】入口，可查看该门课的当前成绩、学习时间、考试时间、成绩规则。</a:t>
            </a:r>
            <a:endParaRPr kumimoji="0" lang="zh-CN" altLang="en-US" sz="1600" b="1" i="0" u="none" strike="noStrike" kern="1200" cap="none" spc="0" normalizeH="0" baseline="0" dirty="0"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618220" y="4730750"/>
            <a:ext cx="2687320" cy="15684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b="1">
                <a:sym typeface="+mn-ea"/>
              </a:rPr>
              <a:t>点击【去学习】入口，显示本课程的课程目录及对应的课程视频及每节视频的视频长度。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2258" y="4938708"/>
            <a:ext cx="4270375" cy="82994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b="1">
                <a:sym typeface="+mn-ea"/>
              </a:rPr>
              <a:t>点击【作业考试】可查看该门课程已上交与未上交的试题及期末考试题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 135"/>
          <p:cNvSpPr/>
          <p:nvPr/>
        </p:nvSpPr>
        <p:spPr>
          <a:xfrm rot="8280000">
            <a:off x="6844278" y="3951240"/>
            <a:ext cx="1044575" cy="32829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87018" y="4487435"/>
            <a:ext cx="765175" cy="4318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06565" y="3173287"/>
            <a:ext cx="3150902" cy="83099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>
                <a:cs typeface="+mn-cs"/>
              </a:rPr>
              <a:t>这里显示的只是【学习视频】的学习进度，并不包括其他部分</a:t>
            </a:r>
            <a:endParaRPr kumimoji="0" lang="zh-CN" altLang="en-US" sz="1600" b="1" i="0" u="none" strike="noStrike" kern="1200" cap="none" spc="0" normalizeH="0" baseline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>
            <a:fillRect/>
          </a:stretch>
        </p:blipFill>
        <p:spPr>
          <a:xfrm>
            <a:off x="4513384" y="228600"/>
            <a:ext cx="3165231" cy="6629400"/>
          </a:xfrm>
          <a:prstGeom prst="rect">
            <a:avLst/>
          </a:prstGeom>
        </p:spPr>
      </p:pic>
      <p:pic>
        <p:nvPicPr>
          <p:cNvPr id="4" name="图片 3" descr="学生-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165" y="3794760"/>
            <a:ext cx="1658620" cy="2237740"/>
          </a:xfrm>
          <a:prstGeom prst="rect">
            <a:avLst/>
          </a:prstGeom>
        </p:spPr>
      </p:pic>
      <p:sp>
        <p:nvSpPr>
          <p:cNvPr id="3" name=" 135"/>
          <p:cNvSpPr/>
          <p:nvPr/>
        </p:nvSpPr>
        <p:spPr>
          <a:xfrm rot="663576">
            <a:off x="4595918" y="5791876"/>
            <a:ext cx="2197735" cy="32448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7615" y="5124173"/>
            <a:ext cx="2860675" cy="82994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b="1">
                <a:sym typeface="+mn-ea"/>
              </a:rPr>
              <a:t>也可以先【下载】课程视频，下载后可离线观看视频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597643" y="1863378"/>
            <a:ext cx="2652395" cy="4603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1">
                <a:sym typeface="+mn-ea"/>
              </a:rPr>
              <a:t>“</a:t>
            </a:r>
            <a:r>
              <a:rPr lang="zh-CN" altLang="en-US" sz="1600" b="1">
                <a:sym typeface="+mn-ea"/>
              </a:rPr>
              <a:t>问答</a:t>
            </a:r>
            <a:r>
              <a:rPr lang="en-US" altLang="zh-CN" sz="1600" b="1">
                <a:sym typeface="+mn-ea"/>
              </a:rPr>
              <a:t>”</a:t>
            </a:r>
            <a:r>
              <a:rPr lang="zh-CN" altLang="en-US" sz="1600" b="1">
                <a:sym typeface="+mn-ea"/>
              </a:rPr>
              <a:t>模块，可参与讨论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 135"/>
          <p:cNvSpPr/>
          <p:nvPr/>
        </p:nvSpPr>
        <p:spPr>
          <a:xfrm rot="9000000">
            <a:off x="7223336" y="2399877"/>
            <a:ext cx="1360170" cy="50355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274162" y="161488"/>
            <a:ext cx="3846820" cy="4449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登录后，点击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界面的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去学习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即可开始进阶式教程的学习，每个章节的课程视频课可重复观看，学透知识点。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只有图标变成       才会视为完成观看，得到分数。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可以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离线下载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视频观看，下次登录时会更新进度。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视频不可拖动或加速观看，否则系统将无法记录观看进度或影响成绩；某些章节会跳出弹题框，作答后才可以继续观看视频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0272" y="1799878"/>
            <a:ext cx="460375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1713</Words>
  <Application>WPS 演示</Application>
  <PresentationFormat>宽屏</PresentationFormat>
  <Paragraphs>190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Trebuchet MS</vt:lpstr>
      <vt:lpstr>Arial Unicode MS</vt:lpstr>
      <vt:lpstr>黑体</vt:lpstr>
      <vt:lpstr>Wingdings</vt:lpstr>
      <vt:lpstr>1_Office 主题</vt:lpstr>
      <vt:lpstr>2_Office 主题</vt:lpstr>
      <vt:lpstr>智慧树共享课程注册登录流程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米雪</dc:creator>
  <cp:lastModifiedBy>asd</cp:lastModifiedBy>
  <cp:revision>31</cp:revision>
  <dcterms:created xsi:type="dcterms:W3CDTF">2018-03-05T14:49:00Z</dcterms:created>
  <dcterms:modified xsi:type="dcterms:W3CDTF">2020-09-21T05:47:41Z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